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9" r:id="rId3"/>
    <p:sldId id="264" r:id="rId4"/>
    <p:sldId id="257" r:id="rId5"/>
    <p:sldId id="260" r:id="rId6"/>
    <p:sldId id="258" r:id="rId7"/>
    <p:sldId id="262" r:id="rId8"/>
    <p:sldId id="266" r:id="rId9"/>
    <p:sldId id="265" r:id="rId10"/>
    <p:sldId id="267" r:id="rId11"/>
    <p:sldId id="261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F9F62-225D-56EC-3F02-BB053EB7C9B9}" v="6" dt="2019-04-30T22:40:24.338"/>
    <p1510:client id="{5162FE7E-DDA7-A0FD-1A30-1CD9CF5243F4}" v="44" dt="2019-04-30T19:52:11.014"/>
    <p1510:client id="{741A5A07-702D-E277-1B90-A71B92EADE3C}" v="28" dt="2019-04-30T01:30:34.209"/>
    <p1510:client id="{8663F399-9CDB-B69B-1398-5CFEB5C787F7}" v="25" dt="2019-04-30T03:02:27.620"/>
    <p1510:client id="{8AE13F55-66FF-4CAB-AE1D-78709A84AF03}" v="14" dt="2019-04-30T03:23:01.465"/>
    <p1510:client id="{F774AB9D-0665-249B-CEAC-4097633AAA52}" v="37" dt="2019-04-30T01:17:59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5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9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5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37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1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7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58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3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0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1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2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4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A953FBB-E574-4A30-B197-69DE4CE35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8DA885B-40B1-4544-B264-5EF5F699B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75FBFA-8632-4492-AD35-EB6277D8D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D6E3364A-47F8-4BE6-A31D-78DAAE10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800000">
            <a:off x="457200" y="0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C09D5ACB-8617-4155-A2B1-414E981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688" y="4762255"/>
            <a:ext cx="10893095" cy="364989"/>
          </a:xfrm>
        </p:spPr>
        <p:txBody>
          <a:bodyPr>
            <a:normAutofit fontScale="90000"/>
          </a:bodyPr>
          <a:lstStyle/>
          <a:p>
            <a:pPr algn="r"/>
            <a:r>
              <a:rPr lang="en-US" sz="3200"/>
              <a:t>Presented By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8521" y="5122709"/>
            <a:ext cx="10893095" cy="1196059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latin typeface="Comic Sans MS"/>
              </a:rPr>
              <a:t>Karto</a:t>
            </a:r>
            <a:r>
              <a:rPr lang="en-US" dirty="0">
                <a:latin typeface="Comic Sans MS"/>
              </a:rPr>
              <a:t> </a:t>
            </a:r>
            <a:r>
              <a:rPr lang="en-US" dirty="0" err="1">
                <a:latin typeface="Comic Sans MS"/>
              </a:rPr>
              <a:t>Womenker</a:t>
            </a:r>
            <a:r>
              <a:rPr lang="en-US" dirty="0">
                <a:latin typeface="Comic Sans MS"/>
              </a:rPr>
              <a:t> </a:t>
            </a:r>
          </a:p>
          <a:p>
            <a:pPr algn="r"/>
            <a:r>
              <a:rPr lang="en-US" dirty="0">
                <a:latin typeface="Comic Sans MS"/>
              </a:rPr>
              <a:t>Hema Tiriveedi</a:t>
            </a:r>
          </a:p>
          <a:p>
            <a:pPr algn="r"/>
            <a:r>
              <a:rPr lang="en-US" dirty="0" err="1">
                <a:latin typeface="Comic Sans MS"/>
              </a:rPr>
              <a:t>Jyothirmayee</a:t>
            </a:r>
            <a:r>
              <a:rPr lang="en-US" dirty="0">
                <a:latin typeface="Comic Sans MS"/>
              </a:rPr>
              <a:t> </a:t>
            </a:r>
            <a:r>
              <a:rPr lang="en-US" dirty="0" err="1">
                <a:latin typeface="Comic Sans MS"/>
              </a:rPr>
              <a:t>kothakota</a:t>
            </a:r>
            <a:endParaRPr lang="en-US" dirty="0">
              <a:latin typeface="Comic Sans MS"/>
            </a:endParaRPr>
          </a:p>
        </p:txBody>
      </p:sp>
      <p:pic>
        <p:nvPicPr>
          <p:cNvPr id="6" name="Picture 6" descr="A group of people standing in front of a store&#10;&#10;Description generated with high confidence">
            <a:extLst>
              <a:ext uri="{FF2B5EF4-FFF2-40B4-BE49-F238E27FC236}">
                <a16:creationId xmlns:a16="http://schemas.microsoft.com/office/drawing/2014/main" id="{2B538312-D386-46E2-A7C8-9559D0A2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0" y="545887"/>
            <a:ext cx="5448111" cy="329610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DD62EED-1585-48E5-9FF1-CCDA2D24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15" y="473338"/>
            <a:ext cx="5152984" cy="3439617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E268F-8802-4533-9015-D36503E44392}"/>
              </a:ext>
            </a:extLst>
          </p:cNvPr>
          <p:cNvSpPr txBox="1"/>
          <p:nvPr/>
        </p:nvSpPr>
        <p:spPr>
          <a:xfrm>
            <a:off x="637309" y="5130139"/>
            <a:ext cx="46531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Comic Sans MS"/>
                <a:cs typeface="Arabic Typesetting"/>
              </a:rPr>
              <a:t>Sales Prediction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E07EC-6D31-4995-8ED2-C71647D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0" y="831548"/>
            <a:ext cx="3742674" cy="5061251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Comic Sans MS"/>
              </a:rPr>
              <a:t>Building 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The 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Random Forest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11CB-2061-447F-8A68-59BB4B50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241" y="1887654"/>
            <a:ext cx="5579707" cy="355393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RMSE: </a:t>
            </a:r>
            <a:r>
              <a:rPr lang="en-US" sz="2000"/>
              <a:t>3087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R-Squared: </a:t>
            </a:r>
            <a:r>
              <a:rPr lang="en-US" sz="2000"/>
              <a:t>0.6233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711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9AEA8E-C8F2-4D31-AA7A-281B76A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60" y="973668"/>
            <a:ext cx="3943694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Gradient Boost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A241A-4F24-4798-BCAA-E7BEE072CCD7}"/>
              </a:ext>
            </a:extLst>
          </p:cNvPr>
          <p:cNvSpPr txBox="1"/>
          <p:nvPr/>
        </p:nvSpPr>
        <p:spPr>
          <a:xfrm>
            <a:off x="605860" y="2120900"/>
            <a:ext cx="3971426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accent4"/>
                </a:solidFill>
              </a:rPr>
              <a:t>A Machine Learning Technique for Regression and Classification Problems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accent4"/>
                </a:solidFill>
              </a:rPr>
              <a:t>Boosting is a method of converting weak learners into strong learners.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accent4"/>
                </a:solidFill>
              </a:rPr>
              <a:t>Builds models in a stage wise Fashion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accent4"/>
                </a:solidFill>
              </a:rPr>
              <a:t>Each new tree is a fit on a modified version of the original data set.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43F5BD8F-FECB-4E1B-AEF7-AF75C8379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4607" y="1663339"/>
            <a:ext cx="6391533" cy="3531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0005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E07EC-6D31-4995-8ED2-C71647D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49" y="1506070"/>
            <a:ext cx="3430947" cy="405023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Comic Sans MS"/>
              </a:rPr>
              <a:t>Building 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The 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Gradient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Boost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11CB-2061-447F-8A68-59BB4B50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241" y="1887654"/>
            <a:ext cx="5579707" cy="35539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RMSE: </a:t>
            </a:r>
            <a:r>
              <a:rPr lang="en-US" sz="2000" dirty="0"/>
              <a:t>2980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R-Squared: </a:t>
            </a:r>
            <a:r>
              <a:rPr lang="en-US" sz="2000" dirty="0"/>
              <a:t>0.6488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2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A picture containing vector graphics, LEGO&#10;&#10;Description generated with high confidence">
            <a:extLst>
              <a:ext uri="{FF2B5EF4-FFF2-40B4-BE49-F238E27FC236}">
                <a16:creationId xmlns:a16="http://schemas.microsoft.com/office/drawing/2014/main" id="{73C57171-D171-4818-B45F-9E9052026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6959CC-B54D-4F09-B90F-DAE5240A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6" y="3047014"/>
            <a:ext cx="5947418" cy="2779255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BF7181-297D-4680-95DC-C946C4AA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32" y="2447928"/>
            <a:ext cx="5764554" cy="4077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9A418-5F8A-48F5-A566-3D196D5026BF}"/>
              </a:ext>
            </a:extLst>
          </p:cNvPr>
          <p:cNvSpPr txBox="1"/>
          <p:nvPr/>
        </p:nvSpPr>
        <p:spPr>
          <a:xfrm>
            <a:off x="1052945" y="847065"/>
            <a:ext cx="1042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Comic Sans MS"/>
              </a:rPr>
              <a:t>Source of Project</a:t>
            </a:r>
          </a:p>
        </p:txBody>
      </p:sp>
    </p:spTree>
    <p:extLst>
      <p:ext uri="{BB962C8B-B14F-4D97-AF65-F5344CB8AC3E}">
        <p14:creationId xmlns:p14="http://schemas.microsoft.com/office/powerpoint/2010/main" val="23163598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C0A153-A2A6-40CA-8AE5-D0B5E7E9D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940" y="644301"/>
            <a:ext cx="9006944" cy="56127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53AD83-9584-482E-A7FE-F80B2AAE8E88}"/>
              </a:ext>
            </a:extLst>
          </p:cNvPr>
          <p:cNvSpPr txBox="1"/>
          <p:nvPr/>
        </p:nvSpPr>
        <p:spPr>
          <a:xfrm>
            <a:off x="1047618" y="1143535"/>
            <a:ext cx="313752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D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A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T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A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endParaRPr lang="en-US" sz="3600" dirty="0">
              <a:solidFill>
                <a:schemeClr val="accent4"/>
              </a:solidFill>
              <a:latin typeface="Comic Sans MS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S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E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Comic Sans MS"/>
              </a:rPr>
              <a:t>T</a:t>
            </a:r>
            <a:endParaRPr lang="en-US" dirty="0">
              <a:solidFill>
                <a:schemeClr val="accent4"/>
              </a:solidFill>
              <a:latin typeface="Century Gothic" panose="020B0502020202020204"/>
            </a:endParaRPr>
          </a:p>
          <a:p>
            <a:endParaRPr lang="en-US" sz="3600" dirty="0">
              <a:solidFill>
                <a:schemeClr val="accent3">
                  <a:lumMod val="75000"/>
                </a:schemeClr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92125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 l="-12279" t="-11550" r="-120392" b="-115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8CCAAFC-ED86-4561-9590-EFC9EA34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000" y="783906"/>
            <a:ext cx="7710822" cy="557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6F405-2C50-4633-B0D2-9BE983E585FA}"/>
              </a:ext>
            </a:extLst>
          </p:cNvPr>
          <p:cNvSpPr txBox="1"/>
          <p:nvPr/>
        </p:nvSpPr>
        <p:spPr>
          <a:xfrm>
            <a:off x="2658979" y="212558"/>
            <a:ext cx="75658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mic Sans MS"/>
              </a:rPr>
              <a:t>Graphical Representation Of Predictors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59E6-9653-4894-8AA9-3FD6FDB6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10" y="973668"/>
            <a:ext cx="8974258" cy="706964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Comic Sans MS"/>
                <a:ea typeface="+mn-ea"/>
                <a:cs typeface="+mn-cs"/>
              </a:rPr>
              <a:t>Improving The Model</a:t>
            </a:r>
            <a:r>
              <a:rPr lang="en-US" b="1" dirty="0">
                <a:solidFill>
                  <a:schemeClr val="accent4"/>
                </a:solidFill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3F9E-3D5A-4070-B604-0667A189C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376" y="2352843"/>
            <a:ext cx="5426736" cy="4358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mic Sans MS"/>
              </a:rPr>
              <a:t>Changing Categorical variables to Numerical variables.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b="1" dirty="0"/>
              <a:t>One hot encoding</a:t>
            </a:r>
            <a:r>
              <a:rPr lang="en-US" sz="2400" dirty="0"/>
              <a:t> is a process by which categorical variables are converted into a form that could be provided to Machine Learning algorithms to do a better job in prediction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F3B4E-D022-480E-B16B-2DD864F98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357856"/>
            <a:ext cx="4825159" cy="442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Comic Sans MS"/>
              </a:rPr>
              <a:t>Removing the Outliers</a:t>
            </a:r>
          </a:p>
          <a:p>
            <a:endParaRPr lang="en-US" sz="2800">
              <a:solidFill>
                <a:schemeClr val="tx2">
                  <a:lumMod val="75000"/>
                </a:schemeClr>
              </a:solidFill>
              <a:latin typeface="Comic Sans MS"/>
            </a:endParaRPr>
          </a:p>
          <a:p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5A44DC5-864B-4418-86C0-CF07E28A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190" y="3211089"/>
            <a:ext cx="3976436" cy="30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365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EA6F5D-9FC8-4BAA-B001-9D6DACEE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68" y="799604"/>
            <a:ext cx="10844827" cy="5248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B6811-0968-4BD4-9AEB-417EEF468199}"/>
              </a:ext>
            </a:extLst>
          </p:cNvPr>
          <p:cNvSpPr txBox="1"/>
          <p:nvPr/>
        </p:nvSpPr>
        <p:spPr>
          <a:xfrm>
            <a:off x="3892215" y="107281"/>
            <a:ext cx="36756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Comic Sans MS"/>
              </a:rPr>
              <a:t>Scatter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mic Sans MS"/>
              </a:rPr>
              <a:t> </a:t>
            </a:r>
            <a:r>
              <a:rPr lang="en-US" sz="4000" dirty="0">
                <a:solidFill>
                  <a:schemeClr val="accent4"/>
                </a:solidFill>
                <a:latin typeface="Comic Sans MS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57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099319-2570-4802-A47A-9472753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039" y="637962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Linear Regression Algorithm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504D29-BC90-411E-9852-4627B13F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752" y="1737236"/>
            <a:ext cx="3133726" cy="38989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It is a linear approach to modelling the relationship between a scalar response and one or more explanatory variables.</a:t>
            </a:r>
          </a:p>
          <a:p>
            <a:r>
              <a:rPr lang="en-US" dirty="0">
                <a:solidFill>
                  <a:schemeClr val="accent4"/>
                </a:solidFill>
              </a:rPr>
              <a:t>One explanatory variable is called simple linear regression.  More than One is called Multiple Regression</a:t>
            </a:r>
          </a:p>
          <a:p>
            <a:r>
              <a:rPr lang="en-US" dirty="0">
                <a:solidFill>
                  <a:schemeClr val="accent4"/>
                </a:solidFill>
              </a:rPr>
              <a:t>Y=</a:t>
            </a:r>
            <a:r>
              <a:rPr lang="en-US" dirty="0" err="1">
                <a:solidFill>
                  <a:schemeClr val="accent4"/>
                </a:solidFill>
              </a:rPr>
              <a:t>mx+c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69588E1-3A21-4C33-ACA3-9CF54ABD3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5" r="26687" b="2"/>
          <a:stretch/>
        </p:blipFill>
        <p:spPr>
          <a:xfrm>
            <a:off x="5056062" y="803751"/>
            <a:ext cx="6721911" cy="52504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55865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DE07EC-6D31-4995-8ED2-C71647D9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05023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Comic Sans MS"/>
              </a:rPr>
              <a:t>Building 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The </a:t>
            </a:r>
            <a:br>
              <a:rPr lang="en-US" sz="4400" dirty="0">
                <a:solidFill>
                  <a:schemeClr val="accent4"/>
                </a:solidFill>
                <a:latin typeface="Comic Sans MS"/>
              </a:rPr>
            </a:br>
            <a:r>
              <a:rPr lang="en-US" sz="4400" dirty="0">
                <a:solidFill>
                  <a:schemeClr val="accent4"/>
                </a:solidFill>
                <a:latin typeface="Comic Sans MS"/>
              </a:rPr>
              <a:t>Linear Model</a:t>
            </a:r>
            <a:r>
              <a:rPr lang="en-US" dirty="0">
                <a:solidFill>
                  <a:schemeClr val="accent4"/>
                </a:solidFill>
              </a:rPr>
              <a:t>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11CB-2061-447F-8A68-59BB4B50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241" y="1887654"/>
            <a:ext cx="5579707" cy="355393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RMSE: </a:t>
            </a:r>
            <a:r>
              <a:rPr lang="en-US" sz="2000"/>
              <a:t>4629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R-Squared: </a:t>
            </a:r>
            <a:r>
              <a:rPr lang="en-US" sz="2000"/>
              <a:t>0.1529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Mean Absolute Error : </a:t>
            </a:r>
            <a:r>
              <a:rPr lang="en-US" sz="2000"/>
              <a:t>3535</a:t>
            </a:r>
            <a:endParaRPr lang="en-US"/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 sz="2000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26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192FFF-C034-4E6B-B66D-90363792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3" y="835123"/>
            <a:ext cx="4071888" cy="11694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Random Forest 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11C815-A0D1-4538-96DB-752A6C7E2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76" y="2120900"/>
            <a:ext cx="3847767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Ensemble technique capable of performing both regression and classification tasks .</a:t>
            </a:r>
          </a:p>
          <a:p>
            <a:r>
              <a:rPr lang="en-US" dirty="0">
                <a:solidFill>
                  <a:schemeClr val="accent4"/>
                </a:solidFill>
              </a:rPr>
              <a:t>With the use of multiple decision trees and a technique called Bootstrap Aggregation.</a:t>
            </a:r>
          </a:p>
          <a:p>
            <a:r>
              <a:rPr lang="en-US" dirty="0">
                <a:solidFill>
                  <a:schemeClr val="accent4"/>
                </a:solidFill>
              </a:rPr>
              <a:t>We combine multiple decision trees in determining the final output rather than relying on individual decision trees.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261513-19BA-4629-8ABA-0C6681092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3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352931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150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Arabic Typesetting</vt:lpstr>
      <vt:lpstr>Arial</vt:lpstr>
      <vt:lpstr>Century Gothic</vt:lpstr>
      <vt:lpstr>Comic Sans MS</vt:lpstr>
      <vt:lpstr>Wingdings 3</vt:lpstr>
      <vt:lpstr>Ion Boardroom</vt:lpstr>
      <vt:lpstr>Presented By</vt:lpstr>
      <vt:lpstr>PowerPoint Presentation</vt:lpstr>
      <vt:lpstr>PowerPoint Presentation</vt:lpstr>
      <vt:lpstr>PowerPoint Presentation</vt:lpstr>
      <vt:lpstr>Improving The Model </vt:lpstr>
      <vt:lpstr>PowerPoint Presentation</vt:lpstr>
      <vt:lpstr>Linear Regression Algorithm </vt:lpstr>
      <vt:lpstr>Building  The  Linear Model </vt:lpstr>
      <vt:lpstr>Random Forest Algorithm</vt:lpstr>
      <vt:lpstr>Building  The  Random Forest Model</vt:lpstr>
      <vt:lpstr>Gradient Boost Algorithm</vt:lpstr>
      <vt:lpstr>Building  The  Gradient Boost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</dc:title>
  <dc:creator>hematiriveedi2110@gmail.com</dc:creator>
  <cp:lastModifiedBy>hematiriveedi2110@gmail.com</cp:lastModifiedBy>
  <cp:revision>3</cp:revision>
  <dcterms:created xsi:type="dcterms:W3CDTF">2019-04-30T22:48:07Z</dcterms:created>
  <dcterms:modified xsi:type="dcterms:W3CDTF">2019-04-30T23:22:20Z</dcterms:modified>
</cp:coreProperties>
</file>